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307" r:id="rId3"/>
    <p:sldId id="294" r:id="rId4"/>
    <p:sldId id="309" r:id="rId5"/>
    <p:sldId id="310" r:id="rId6"/>
    <p:sldId id="312" r:id="rId7"/>
    <p:sldId id="313" r:id="rId8"/>
    <p:sldId id="311" r:id="rId9"/>
    <p:sldId id="317" r:id="rId10"/>
    <p:sldId id="318" r:id="rId11"/>
    <p:sldId id="316" r:id="rId12"/>
    <p:sldId id="319" r:id="rId13"/>
    <p:sldId id="315" r:id="rId14"/>
    <p:sldId id="304" r:id="rId15"/>
    <p:sldId id="305" r:id="rId16"/>
    <p:sldId id="306" r:id="rId17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Estilo claro 2 - Acento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76" autoAdjust="0"/>
    <p:restoredTop sz="94660"/>
  </p:normalViewPr>
  <p:slideViewPr>
    <p:cSldViewPr snapToGrid="0">
      <p:cViewPr varScale="1">
        <p:scale>
          <a:sx n="60" d="100"/>
          <a:sy n="60" d="100"/>
        </p:scale>
        <p:origin x="88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9E25AF-011E-4DB3-A790-D4F83704F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A32E7B-FB06-4D4E-A245-E32E85F05D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E1FB1AB-E407-4840-9B15-BCD88C281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E90392-7B34-4600-861B-FABC64A28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FF5663-C2DF-40C4-AB77-75BB1B95A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91008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B442E0-F5AC-4B89-89A9-52F42AC5D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EA5FA1-2337-42E6-B669-B470CC104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1CA134-3743-4ECF-B33A-0D5BF98EC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5A202C-BBD1-4BE0-8054-B10C9AF3B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790B6D-8D69-4AE8-83EC-026D4844D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28544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7C1A575-C390-4B73-AB78-FA7EA3DDA4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E07295F-A8C2-4D90-81FB-980DF61531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0279BC-4F6B-48C5-A575-90A00E2B8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1038DE5-8AA0-41E3-8F74-34D6FBA20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F896406-9290-467E-8236-AEC45983B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8682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9546B2-8D95-4E49-AA79-32218F400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3649E2-84CC-49D1-B137-6EBEBB14F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4E61B8-CA7F-476F-BC47-CF0278053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33DE6A-2A30-4771-BCC8-6076C82DE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DD7ED5-3249-41FE-B665-D9CB4238B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33927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BA9F6F-8E36-4B95-84D2-BE4F23B22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692A7E-CAD4-4780-84EA-EE7598F9F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42B5AF-BC04-4449-B45D-0B45F67C0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6CADFE-54CE-4ACE-B880-F3F2CC188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E088E3-8244-4A82-B7AB-AAC36EA76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74995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839D65-DFFA-4EF3-83A1-79659EC45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68762C-2B18-475F-A0BC-BED96D167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6F67B8B-B13A-4930-8C47-A2DFAF521F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68A261-C9BC-4260-AF45-3CF2BE17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5CB6326-F767-4E16-81AB-0CB879F2B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9FB0E0-7148-4239-9B39-F994AE353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44335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7AD3F-CD87-4F9E-9251-48F28E685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BA697FA-3426-4662-B904-A5781D943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6951AD4-268E-49EC-A8E9-AD32DDE00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944A169-E4D0-4790-88F1-5840BAA520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54F0328-B7B8-4D37-A0A2-900B340AE3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40C571-920D-4076-8ABB-755766C40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BBAEECD-EE99-4C7A-A80F-EF8260881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4B2B007-DB47-47F2-AD98-34E221A3E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03874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88A3C1-3070-47F2-99B6-51C54C539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1D896C6-33C3-4CC0-B5CC-D6D5CCC9B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FE3288E-87A9-421D-8441-06C3AACAB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8D44969-4961-46BF-BCA8-B85D8B23C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3505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B78C848-6C42-4B2F-AF2A-13BBB2F33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BBB021C-285B-489A-B1E9-EAAAB58C4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A3A6362-D7E7-4FC8-8CBC-BF211ED0E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29454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CC07A1-CAD2-49D1-B0A5-0364B628F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9352EB-5FD4-46CF-B3EC-B31C0BD25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0D9392F-6079-4B7D-B16D-3173D199AC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996B63-6BE3-4F08-BACB-75E6071E1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7059BC6-5A82-406B-BB72-DA28DCEBA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A4A46B-0C31-4FCA-A6D8-EF57F65C3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2739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6A3878-ECE4-4B12-A393-97211ABB2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6D9B961-0A72-4CE3-AA96-1365A1B4A4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A02A4EE-7B74-445C-B66D-4861C170DF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972214-7D17-4BD6-B8B0-1C6237320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6FD9B9F-59BA-4376-B30C-9A9665BD8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F0B123D-8AF1-4E07-BEDC-B63FD3DE2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07598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E27F8AA-DA05-4DE2-88F4-EB5F91EA9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C9B33D8-A3DB-489E-98B8-1B469E5A4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468D6A3-1B36-44CE-A109-33DA647021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58ACC-C723-419E-973F-1FC6139CD7F0}" type="datetimeFigureOut">
              <a:rPr lang="es-CO" smtClean="0"/>
              <a:t>23/01/2025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A0138B-5886-4BF7-82E3-64A9730DFE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EEA8320-DC47-4FF0-B60F-4373A0F2B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50A82-811E-4EFF-B3EF-E917E9ABC50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74466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ganizadoresgraficos.org/draw-io-online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.hm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hilton.com/" TargetMode="External"/><Relationship Id="rId5" Type="http://schemas.openxmlformats.org/officeDocument/2006/relationships/hyperlink" Target="https://www.lapatria.com/" TargetMode="External"/><Relationship Id="rId4" Type="http://schemas.openxmlformats.org/officeDocument/2006/relationships/hyperlink" Target="https://www.gov.co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unilibre.edu.co/" TargetMode="External"/><Relationship Id="rId3" Type="http://schemas.openxmlformats.org/officeDocument/2006/relationships/image" Target="../media/image7.png"/><Relationship Id="rId7" Type="http://schemas.openxmlformats.org/officeDocument/2006/relationships/hyperlink" Target="https://pixelmas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apajohns.com.co/" TargetMode="External"/><Relationship Id="rId5" Type="http://schemas.openxmlformats.org/officeDocument/2006/relationships/hyperlink" Target="https://www.bk.com.co/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hyperlink" Target="https://www.adidas.co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ito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exito.com/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www.tennis.com.co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3" name="Freeform: Shape 42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A00AE6B-AA30-4CF8-BA6F-339B780AD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544" y="2194560"/>
            <a:ext cx="4892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8EC0BFE1-96A4-4D7F-9FA3-ABBF80DE2BE1}"/>
              </a:ext>
            </a:extLst>
          </p:cNvPr>
          <p:cNvSpPr txBox="1"/>
          <p:nvPr/>
        </p:nvSpPr>
        <p:spPr>
          <a:xfrm>
            <a:off x="7819042" y="1384703"/>
            <a:ext cx="392341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18F6FB4-068B-4C6D-95C6-76306908A6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67" y="5911702"/>
            <a:ext cx="12192000" cy="94629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A2581B5-9989-6E24-CD0E-233FE3F7D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943" y="47187"/>
            <a:ext cx="3111660" cy="110495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991B249D-AFB5-A07D-A614-34CCC79859A2}"/>
              </a:ext>
            </a:extLst>
          </p:cNvPr>
          <p:cNvSpPr txBox="1"/>
          <p:nvPr/>
        </p:nvSpPr>
        <p:spPr>
          <a:xfrm>
            <a:off x="7790709" y="3388325"/>
            <a:ext cx="4401291" cy="2996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sz="3200" b="1" dirty="0">
                <a:solidFill>
                  <a:srgbClr val="002060"/>
                </a:solidFill>
                <a:latin typeface="Arial" panose="020B0604020202020204" pitchFamily="34" charset="0"/>
              </a:rPr>
              <a:t>13. WAYFINDING, BREADCRUMBS</a:t>
            </a:r>
            <a:endParaRPr lang="es-CO" sz="3200" b="0" i="0" u="none" strike="noStrike" baseline="0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sz="3200" b="1" dirty="0">
                <a:solidFill>
                  <a:srgbClr val="002060"/>
                </a:solidFill>
                <a:latin typeface="Arial" panose="020B0604020202020204" pitchFamily="34" charset="0"/>
              </a:rPr>
              <a:t>Y 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CO" sz="3200" b="1" dirty="0">
                <a:solidFill>
                  <a:srgbClr val="002060"/>
                </a:solidFill>
                <a:latin typeface="Arial" panose="020B0604020202020204" pitchFamily="34" charset="0"/>
              </a:rPr>
              <a:t>WIREFRAME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es-CO" sz="3200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5AA9F6D9-0A06-736A-DED6-2023C31E2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667" y="0"/>
            <a:ext cx="7323867" cy="591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918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927B9A-12F5-4175-2F67-610CB40FC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E4D7E3-1EDC-E384-E628-DF8C62F61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1E6D35-E533-FFD2-3A0E-ABDB6A142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F62BFBE-F0D6-0164-4293-7070CD862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7C6DC32-8934-4C3E-4048-420C03A6D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41B360E-7338-09BD-68A8-F3473EFAC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613D11C-20D7-38FA-C810-7825B2F42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B17AAE6-3C7E-F085-D26D-6F0169C0C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EF42266-6442-72F8-F32A-6C6AC65B5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9627F03-1688-B6E7-8A4C-381A0EE89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5594191-A5A7-71CF-D381-4308A6CFB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618FA66-4A00-89B4-E61C-44414AD6B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1EF0AEB-6F86-57D1-9947-A13900635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0C3159DD-5E8E-D5A4-90ED-BA267144CF49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092983-D1AC-D5A2-34BE-47F768231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FE4EBA4-FC63-2D53-2380-A8AA29EBCE94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C33D03CA-3156-CA0B-C887-4F20143D88A9}"/>
              </a:ext>
            </a:extLst>
          </p:cNvPr>
          <p:cNvSpPr txBox="1"/>
          <p:nvPr/>
        </p:nvSpPr>
        <p:spPr>
          <a:xfrm>
            <a:off x="624663" y="1230084"/>
            <a:ext cx="60977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rgbClr val="002060"/>
                </a:solidFill>
                <a:latin typeface="Arial" panose="020B0604020202020204" pitchFamily="34" charset="0"/>
              </a:rPr>
              <a:t>WIREFRAME – Tipos: Baja fidelidad</a:t>
            </a:r>
            <a:endParaRPr lang="es-CO" sz="2000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5C8DF49-8E35-3386-36C8-685ECEBD6E69}"/>
              </a:ext>
            </a:extLst>
          </p:cNvPr>
          <p:cNvSpPr txBox="1"/>
          <p:nvPr/>
        </p:nvSpPr>
        <p:spPr>
          <a:xfrm>
            <a:off x="662346" y="1788186"/>
            <a:ext cx="6097772" cy="1572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Bocetos simples, con bloques básicos.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s-E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lanos globales, locales y contextuales.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Definir los espacios en la pa</a:t>
            </a:r>
            <a:r>
              <a:rPr lang="es-E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ntalla.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Herramientas: Lápiz y papel, software básico.</a:t>
            </a:r>
            <a:r>
              <a:rPr lang="es-C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Imagen 5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644908C9-5CD4-6CAA-B7EF-5FCF86FA9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434" y="3345024"/>
            <a:ext cx="3569072" cy="3560409"/>
          </a:xfrm>
          <a:prstGeom prst="rect">
            <a:avLst/>
          </a:prstGeom>
        </p:spPr>
      </p:pic>
      <p:pic>
        <p:nvPicPr>
          <p:cNvPr id="7" name="Imagen 6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4D12824A-4144-17C9-9C85-82D0ADEAA1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7270" y="1761931"/>
            <a:ext cx="3176306" cy="4000465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19D6F87C-A3C6-A188-12F9-70D73856BA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424" y="3428614"/>
            <a:ext cx="3569072" cy="336137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A6967888-07E6-FACB-05D8-5260A0FFEEB3}"/>
              </a:ext>
            </a:extLst>
          </p:cNvPr>
          <p:cNvSpPr txBox="1"/>
          <p:nvPr/>
        </p:nvSpPr>
        <p:spPr>
          <a:xfrm>
            <a:off x="8707270" y="1546489"/>
            <a:ext cx="2514948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</a:t>
            </a:r>
            <a:r>
              <a:rPr lang="es-E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 recomendable.</a:t>
            </a:r>
          </a:p>
        </p:txBody>
      </p:sp>
    </p:spTree>
    <p:extLst>
      <p:ext uri="{BB962C8B-B14F-4D97-AF65-F5344CB8AC3E}">
        <p14:creationId xmlns:p14="http://schemas.microsoft.com/office/powerpoint/2010/main" val="278963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BA1BA5-FFFB-2AEC-D514-4754FC0548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1AD5339-B554-6B20-2EC1-26513A03A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0737B2-A92E-B81D-72CE-C1AED474B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EF119AA-37EB-AB91-9E96-8FD372F2A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49D77B7-8AB4-75F1-ED3D-AE416434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B04F4BA-0BE1-F54B-439A-9E0D4AD7A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A0FA241-3EA2-C629-367B-C727CF18A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39A058F-F671-924A-2181-279CFE1AF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8190A7E-A385-5FA2-C6F4-DD9FB9C84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290409-2E74-5429-FB24-F5EA9B68E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AF3CC38-3D5E-4628-22B1-C3F65512D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6251201-AE57-FA06-AA2D-1C9D15435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38336C5-2602-4D77-56CB-8511B1E87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1F523EC1-1FFA-5F24-0B22-17D70C926D31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8731FF8-7AED-2933-6F8A-1A021156D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33809679-8A1F-D4CB-5A5C-BDDE4BFA3927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18D99A4-0BB1-A2B4-18A7-D6D9386CC87B}"/>
              </a:ext>
            </a:extLst>
          </p:cNvPr>
          <p:cNvSpPr txBox="1"/>
          <p:nvPr/>
        </p:nvSpPr>
        <p:spPr>
          <a:xfrm>
            <a:off x="624663" y="1230084"/>
            <a:ext cx="60977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rgbClr val="002060"/>
                </a:solidFill>
                <a:latin typeface="Arial" panose="020B0604020202020204" pitchFamily="34" charset="0"/>
              </a:rPr>
              <a:t>WIREFRAME – Tipos </a:t>
            </a:r>
            <a:r>
              <a:rPr lang="es-CO" sz="2000" b="1" dirty="0">
                <a:solidFill>
                  <a:srgbClr val="002060"/>
                </a:solidFill>
                <a:latin typeface="Arial" panose="020B0604020202020204" pitchFamily="34" charset="0"/>
              </a:rPr>
              <a:t>Media fidelidad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13405F7-67BF-ABA6-CFB4-4C800D7C8F8C}"/>
              </a:ext>
            </a:extLst>
          </p:cNvPr>
          <p:cNvSpPr txBox="1"/>
          <p:nvPr/>
        </p:nvSpPr>
        <p:spPr>
          <a:xfrm>
            <a:off x="624663" y="1755027"/>
            <a:ext cx="6097772" cy="22677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puede ver exactamente el nombre que se le da a cada una de las categorías.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simula el tipo de contenido colocado en cada espacio.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Muestra algunos aspectos del contenido.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Colocar las rutas de navegación.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Utilizar texto real o muy cercana a la realidad-espacios.</a:t>
            </a:r>
          </a:p>
        </p:txBody>
      </p:sp>
      <p:pic>
        <p:nvPicPr>
          <p:cNvPr id="6" name="Imagen 5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A3A148E9-98D6-F133-F8D1-A1E4F67C8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927" y="1392081"/>
            <a:ext cx="4872276" cy="526136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2C52EB2-D718-5304-E858-24AA694D8D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941" y="4031275"/>
            <a:ext cx="3516705" cy="281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235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7E5DCD-D426-240C-493E-947E743B13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31C8E32-3562-FD00-B8F6-C00D47A77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6E63172-FBD2-A144-5E9C-A2ED80483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F6B8A24-29CA-E832-48C4-3510E3803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D526CFC-91D6-348B-B0EF-CC726D9E1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3574CBC-80B2-E0B9-6BB8-363E891A5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1BE6895-FCDA-B82A-9E9E-7D64F5F90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417C686-B12B-1120-7E34-4F71C9D3F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6B0391E-3D7D-1341-9C41-C98542C72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9A2EE36-C19C-C77D-2A1B-A81B35C99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57C3EA7-5159-7A17-37D4-4DDA1D350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FC44467-8A18-845F-1506-774A22A190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E3DC039-ECE1-907F-4958-7E357478F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2FDAB3AE-FB1A-D9BF-445A-D7BE17220CA5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1520CDA-8693-F8B8-AF05-EFEA504DB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596DDC6-EE38-1494-5261-EE6BC3A19724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E249D936-8092-DB23-4049-C8F66858F6FF}"/>
              </a:ext>
            </a:extLst>
          </p:cNvPr>
          <p:cNvSpPr txBox="1"/>
          <p:nvPr/>
        </p:nvSpPr>
        <p:spPr>
          <a:xfrm>
            <a:off x="624663" y="1230084"/>
            <a:ext cx="60977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rgbClr val="002060"/>
                </a:solidFill>
                <a:latin typeface="Arial" panose="020B0604020202020204" pitchFamily="34" charset="0"/>
              </a:rPr>
              <a:t>WIREFRAME – Tipos </a:t>
            </a:r>
            <a:r>
              <a:rPr lang="es-CO" sz="2000" b="1" dirty="0">
                <a:solidFill>
                  <a:srgbClr val="002060"/>
                </a:solidFill>
                <a:latin typeface="Arial" panose="020B0604020202020204" pitchFamily="34" charset="0"/>
              </a:rPr>
              <a:t>Alta fidelidad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364DAB4-547A-F657-3392-06D0FFD3FA0C}"/>
              </a:ext>
            </a:extLst>
          </p:cNvPr>
          <p:cNvSpPr txBox="1"/>
          <p:nvPr/>
        </p:nvSpPr>
        <p:spPr>
          <a:xfrm>
            <a:off x="624663" y="1850587"/>
            <a:ext cx="6097772" cy="1173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Esquemas más detallados.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Tiene i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nteractividad.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Herramientas: </a:t>
            </a:r>
            <a:r>
              <a:rPr lang="es-CO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Figma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Adobe XD o </a:t>
            </a:r>
            <a:r>
              <a:rPr lang="es-CO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Axure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E7672D6-2352-3483-8CEC-1C54B9132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3938" y="1392081"/>
            <a:ext cx="6097772" cy="519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410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57C0DF-CF32-6776-0752-1E044940A2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921A4A6-E18F-B0D0-D092-9F8AF2CE6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646777-B81C-FA48-A925-18AF6DE1A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DECBBE9-91AB-755E-75B7-B7A9A0A7B6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099A852-DD0A-8AF4-BE1D-8F19F5556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9B50640-55C7-DE8C-D9BB-A917A2C54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4FA7224-0B67-8229-6511-D0E007E0A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1B44B6A-9530-5BC8-24C1-C1E5D5C9A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75AD37B-FDE1-3D83-6515-5C8306D9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2F477FA-5FE1-D08F-B720-79DA60F7F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DE318A-1084-DC08-8D20-8C949E9FFD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EBBA4AD-09E1-EFFD-F7D7-A214C999A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BAA52B9-58AD-1507-7633-9A424918C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386B7249-8B9A-8401-9B8F-1BE186D7C42A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A45F38B-96B2-28CF-B378-E561DF8AD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12447C9-4649-D2C6-AFA4-7E29B8E0E75F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8DA5D00-CFB7-782D-ABF2-64017DB6FA8E}"/>
              </a:ext>
            </a:extLst>
          </p:cNvPr>
          <p:cNvSpPr txBox="1"/>
          <p:nvPr/>
        </p:nvSpPr>
        <p:spPr>
          <a:xfrm>
            <a:off x="624662" y="1230084"/>
            <a:ext cx="109110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rgbClr val="002060"/>
                </a:solidFill>
                <a:latin typeface="Arial" panose="020B0604020202020204" pitchFamily="34" charset="0"/>
              </a:rPr>
              <a:t>WIREFRAME – Herramientas Tecnológicas, Mejores prácticas y las diferencias.</a:t>
            </a:r>
            <a:endParaRPr lang="es-CO" sz="2000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323DB1A-1EDB-63F8-3D1F-591DE1F41EAC}"/>
              </a:ext>
            </a:extLst>
          </p:cNvPr>
          <p:cNvSpPr txBox="1"/>
          <p:nvPr/>
        </p:nvSpPr>
        <p:spPr>
          <a:xfrm>
            <a:off x="624663" y="1813915"/>
            <a:ext cx="5320759" cy="4353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draw-io</a:t>
            </a: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CO" sz="1400" b="1" u="sng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https://www.organizadoresgraficos.org/draw-io-online/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Lucidchart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InVision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Moqups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MockFlow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Wireframe.cc, </a:t>
            </a:r>
            <a:r>
              <a:rPr lang="es-CO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Pencil</a:t>
            </a: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Fluid UI.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Figma</a:t>
            </a: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Ideal para colaboración en tiempo real.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Adobe XD: Versátil y fácil de usar para prototipos interactivos.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Balsamiq: Perfecto para </a:t>
            </a:r>
            <a:r>
              <a:rPr lang="es-CO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wireframes</a:t>
            </a: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baja fidelidad.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Sketch: Popular en diseño UI/UX.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InVision</a:t>
            </a: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Útil para crear y compartir </a:t>
            </a:r>
            <a:r>
              <a:rPr lang="es-CO" dirty="0" err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wireframes</a:t>
            </a: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interactivos.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 and Paper: Una opción simple pero efectiva para bocetos rápidos.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03294DE-3D0B-7158-4BCB-AFA725F5EAF1}"/>
              </a:ext>
            </a:extLst>
          </p:cNvPr>
          <p:cNvSpPr txBox="1"/>
          <p:nvPr/>
        </p:nvSpPr>
        <p:spPr>
          <a:xfrm>
            <a:off x="6569780" y="2106293"/>
            <a:ext cx="585765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Mejores Prácticas</a:t>
            </a:r>
            <a:endParaRPr lang="es-CO" sz="1800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CO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Ojetivos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claros: ¿Qué debe lograr el usuario en la página?</a:t>
            </a:r>
          </a:p>
          <a:p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Céntrate en la funcionalidad.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 jerarquías claras</a:t>
            </a:r>
            <a:endParaRPr lang="es-CO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Incluye navegación básica.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Usa anotaciones</a:t>
            </a: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Piensa en diferentes dispositivos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26D870F-DD66-7851-354E-401FF4A56BD3}"/>
              </a:ext>
            </a:extLst>
          </p:cNvPr>
          <p:cNvSpPr txBox="1"/>
          <p:nvPr/>
        </p:nvSpPr>
        <p:spPr>
          <a:xfrm>
            <a:off x="6569780" y="4296015"/>
            <a:ext cx="5464249" cy="24615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Diferencia</a:t>
            </a: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Wireframe</a:t>
            </a: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Estructura básica y funcionalidad. (Boceto sin diseño).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Mockup: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Diseño estático con colores, tipografías y elementos gráficos.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Prototipo: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Modelo interactivo que simula la experiencia del usuario.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863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A48D64-4DC3-4925-90DB-B4ACC7755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ángulo 33">
            <a:extLst>
              <a:ext uri="{FF2B5EF4-FFF2-40B4-BE49-F238E27FC236}">
                <a16:creationId xmlns:a16="http://schemas.microsoft.com/office/drawing/2014/main" id="{FCBA58DD-5703-90E3-2700-1EC587B79E33}"/>
              </a:ext>
            </a:extLst>
          </p:cNvPr>
          <p:cNvSpPr/>
          <p:nvPr/>
        </p:nvSpPr>
        <p:spPr>
          <a:xfrm>
            <a:off x="10412708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6E84DEC-3D4D-5913-42F5-8730C0A4F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270" y="124414"/>
            <a:ext cx="3111660" cy="110495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AD8A97D-A7B9-37DC-66FC-80D5CC75DA85}"/>
              </a:ext>
            </a:extLst>
          </p:cNvPr>
          <p:cNvSpPr txBox="1"/>
          <p:nvPr/>
        </p:nvSpPr>
        <p:spPr>
          <a:xfrm>
            <a:off x="6675613" y="1791488"/>
            <a:ext cx="499160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13</a:t>
            </a:r>
            <a:r>
              <a:rPr lang="es-ES" sz="3200" b="1" i="0" u="none" strike="noStrike" baseline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. TALLER PRÀCTICO D</a:t>
            </a:r>
            <a:r>
              <a:rPr lang="es-E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E </a:t>
            </a:r>
            <a:r>
              <a:rPr lang="es-ES" sz="3200" b="1" i="0" u="none" strike="noStrike" baseline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ARQUITECTURA DE LA INFORMACIÓN</a:t>
            </a:r>
            <a:endParaRPr lang="es-CO" sz="3200" b="1" i="0" u="none" strike="noStrike" baseline="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  <a:p>
            <a:pPr algn="ctr"/>
            <a:endParaRPr lang="es-CO" sz="32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  <a:p>
            <a:pPr algn="ctr"/>
            <a:r>
              <a:rPr lang="es-E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WAYFINDING, BREADCRUMBS</a:t>
            </a:r>
          </a:p>
          <a:p>
            <a:pPr algn="ctr"/>
            <a:r>
              <a:rPr lang="es-E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Y </a:t>
            </a:r>
          </a:p>
          <a:p>
            <a:pPr algn="ctr"/>
            <a:r>
              <a:rPr lang="es-E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WIREFRAME.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04329F8-8263-1A99-4745-DC0430893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7" y="0"/>
            <a:ext cx="63440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952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E91447-3A5C-15DE-4917-61865560A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ángulo 33">
            <a:extLst>
              <a:ext uri="{FF2B5EF4-FFF2-40B4-BE49-F238E27FC236}">
                <a16:creationId xmlns:a16="http://schemas.microsoft.com/office/drawing/2014/main" id="{2547B2A0-E3D6-7735-484B-C2EC15E19B1A}"/>
              </a:ext>
            </a:extLst>
          </p:cNvPr>
          <p:cNvSpPr/>
          <p:nvPr/>
        </p:nvSpPr>
        <p:spPr>
          <a:xfrm>
            <a:off x="10412708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A1D49501-BB85-B01D-0DBD-FE90F6CC9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4455042" cy="6853716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8CF453A-FB59-6F36-201A-A25A092C8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691" y="3532374"/>
            <a:ext cx="3111660" cy="11049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  <a:reflection blurRad="12700" stA="38000" endPos="28000" dist="5000" dir="5400000" sy="-100000" algn="bl" rotWithShape="0"/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7D44998A-6B2D-3A76-D03C-1867EA47DE3B}"/>
              </a:ext>
            </a:extLst>
          </p:cNvPr>
          <p:cNvSpPr txBox="1"/>
          <p:nvPr/>
        </p:nvSpPr>
        <p:spPr>
          <a:xfrm>
            <a:off x="496671" y="264020"/>
            <a:ext cx="360749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 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F40C4D2-FCDE-3C42-37BF-3044222CAAAD}"/>
              </a:ext>
            </a:extLst>
          </p:cNvPr>
          <p:cNvSpPr txBox="1"/>
          <p:nvPr/>
        </p:nvSpPr>
        <p:spPr>
          <a:xfrm>
            <a:off x="4824122" y="397470"/>
            <a:ext cx="6743616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s-CO" dirty="0"/>
              <a:t>Arthur, P., &amp; </a:t>
            </a:r>
            <a:r>
              <a:rPr lang="es-CO" dirty="0" err="1"/>
              <a:t>Passini</a:t>
            </a:r>
            <a:r>
              <a:rPr lang="es-CO" dirty="0"/>
              <a:t>, R. (1992). </a:t>
            </a:r>
            <a:r>
              <a:rPr lang="es-CO" dirty="0" err="1"/>
              <a:t>Wayfinding</a:t>
            </a:r>
            <a:r>
              <a:rPr lang="es-CO" dirty="0"/>
              <a:t>: People, </a:t>
            </a:r>
            <a:r>
              <a:rPr lang="es-CO" dirty="0" err="1"/>
              <a:t>Signs</a:t>
            </a:r>
            <a:r>
              <a:rPr lang="es-CO" dirty="0"/>
              <a:t>, and </a:t>
            </a:r>
            <a:r>
              <a:rPr lang="es-CO" dirty="0" err="1"/>
              <a:t>Architecture</a:t>
            </a:r>
            <a:r>
              <a:rPr lang="es-CO" dirty="0"/>
              <a:t>. McGraw-Hill </a:t>
            </a:r>
            <a:r>
              <a:rPr lang="es-CO" dirty="0" err="1"/>
              <a:t>Education</a:t>
            </a:r>
            <a:r>
              <a:rPr lang="es-CO" dirty="0"/>
              <a:t>.</a:t>
            </a:r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endParaRPr lang="es-CO" dirty="0"/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dirty="0" err="1"/>
              <a:t>Bolchini</a:t>
            </a:r>
            <a:r>
              <a:rPr lang="en-US" dirty="0"/>
              <a:t>, D., &amp; </a:t>
            </a:r>
            <a:r>
              <a:rPr lang="en-US" dirty="0" err="1"/>
              <a:t>Garzotto</a:t>
            </a:r>
            <a:r>
              <a:rPr lang="en-US" dirty="0"/>
              <a:t>, F. (2007). "Designing Web Applications for Mobile Access: A Domain-Specific Approach." </a:t>
            </a:r>
            <a:r>
              <a:rPr lang="en-US" i="1" dirty="0"/>
              <a:t>Journal of Web Engineering</a:t>
            </a:r>
            <a:r>
              <a:rPr lang="en-US" dirty="0"/>
              <a:t>, 6(3), 191-215.</a:t>
            </a:r>
            <a:endParaRPr lang="es-CO" dirty="0"/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endParaRPr lang="es-CO" dirty="0"/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s-CO" dirty="0" err="1"/>
              <a:t>Calori</a:t>
            </a:r>
            <a:r>
              <a:rPr lang="es-CO" dirty="0"/>
              <a:t>, C., &amp; </a:t>
            </a:r>
            <a:r>
              <a:rPr lang="es-CO" dirty="0" err="1"/>
              <a:t>Vanden-Eynden</a:t>
            </a:r>
            <a:r>
              <a:rPr lang="es-CO" dirty="0"/>
              <a:t>, D. (2015). </a:t>
            </a:r>
            <a:r>
              <a:rPr lang="es-CO" dirty="0" err="1"/>
              <a:t>Signage</a:t>
            </a:r>
            <a:r>
              <a:rPr lang="es-CO" dirty="0"/>
              <a:t> and </a:t>
            </a:r>
            <a:r>
              <a:rPr lang="es-CO" dirty="0" err="1"/>
              <a:t>Wayfinding</a:t>
            </a:r>
            <a:r>
              <a:rPr lang="es-CO" dirty="0"/>
              <a:t> </a:t>
            </a:r>
            <a:r>
              <a:rPr lang="es-CO" dirty="0" err="1"/>
              <a:t>Design</a:t>
            </a:r>
            <a:r>
              <a:rPr lang="es-CO" dirty="0"/>
              <a:t>: A Complete Guide to </a:t>
            </a:r>
            <a:r>
              <a:rPr lang="es-CO" dirty="0" err="1"/>
              <a:t>Creating</a:t>
            </a:r>
            <a:r>
              <a:rPr lang="es-CO" dirty="0"/>
              <a:t> Environmental </a:t>
            </a:r>
            <a:r>
              <a:rPr lang="es-CO" dirty="0" err="1"/>
              <a:t>Graphic</a:t>
            </a:r>
            <a:r>
              <a:rPr lang="es-CO" dirty="0"/>
              <a:t> </a:t>
            </a:r>
            <a:r>
              <a:rPr lang="es-CO" dirty="0" err="1"/>
              <a:t>Design</a:t>
            </a:r>
            <a:r>
              <a:rPr lang="es-CO" dirty="0"/>
              <a:t> Systems. Wiley.</a:t>
            </a:r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endParaRPr lang="es-CO" dirty="0"/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s-CO" dirty="0" err="1"/>
              <a:t>Garling</a:t>
            </a:r>
            <a:r>
              <a:rPr lang="es-CO" dirty="0"/>
              <a:t>, T., &amp; Evans, G. W. (1991). </a:t>
            </a:r>
            <a:r>
              <a:rPr lang="es-CO" dirty="0" err="1"/>
              <a:t>Environment</a:t>
            </a:r>
            <a:r>
              <a:rPr lang="es-CO" dirty="0"/>
              <a:t>, </a:t>
            </a:r>
            <a:r>
              <a:rPr lang="es-CO" dirty="0" err="1"/>
              <a:t>Cognition</a:t>
            </a:r>
            <a:r>
              <a:rPr lang="es-CO" dirty="0"/>
              <a:t>, and </a:t>
            </a:r>
            <a:r>
              <a:rPr lang="es-CO" dirty="0" err="1"/>
              <a:t>Action</a:t>
            </a:r>
            <a:r>
              <a:rPr lang="es-CO" dirty="0"/>
              <a:t>: </a:t>
            </a:r>
            <a:r>
              <a:rPr lang="es-CO" dirty="0" err="1"/>
              <a:t>An</a:t>
            </a:r>
            <a:r>
              <a:rPr lang="es-CO" dirty="0"/>
              <a:t> </a:t>
            </a:r>
            <a:r>
              <a:rPr lang="es-CO" dirty="0" err="1"/>
              <a:t>Integrated</a:t>
            </a:r>
            <a:r>
              <a:rPr lang="es-CO" dirty="0"/>
              <a:t> </a:t>
            </a:r>
            <a:r>
              <a:rPr lang="es-CO" dirty="0" err="1"/>
              <a:t>Approach</a:t>
            </a:r>
            <a:r>
              <a:rPr lang="es-CO" dirty="0"/>
              <a:t>. Oxford </a:t>
            </a:r>
            <a:r>
              <a:rPr lang="es-CO" dirty="0" err="1"/>
              <a:t>University</a:t>
            </a:r>
            <a:r>
              <a:rPr lang="es-CO" dirty="0"/>
              <a:t> </a:t>
            </a:r>
            <a:r>
              <a:rPr lang="es-CO" dirty="0" err="1"/>
              <a:t>Press</a:t>
            </a:r>
            <a:r>
              <a:rPr lang="es-CO" dirty="0"/>
              <a:t>.</a:t>
            </a:r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endParaRPr lang="es-CO" dirty="0"/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dirty="0"/>
              <a:t>Nielsen, J., &amp; Loranger, H. (2006). </a:t>
            </a:r>
            <a:r>
              <a:rPr lang="en-US" i="1" dirty="0"/>
              <a:t>Prioritizing Web Usability</a:t>
            </a:r>
            <a:r>
              <a:rPr lang="en-US" dirty="0"/>
              <a:t>. New Riders.</a:t>
            </a:r>
            <a:endParaRPr lang="es-CO" dirty="0"/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endParaRPr lang="es-CO" dirty="0"/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dirty="0"/>
              <a:t>Garrett, J. J. (2011). The Elements of User Experience: User-Centered Design for the Web and Beyond. New Riders.</a:t>
            </a:r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§"/>
            </a:pPr>
            <a:r>
              <a:rPr lang="en-US" dirty="0"/>
              <a:t>Brown, D. (2010). Communicating Design: Developing Web Site Documentation for Design and Planning. New Riders.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83800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ángulo 33">
            <a:extLst>
              <a:ext uri="{FF2B5EF4-FFF2-40B4-BE49-F238E27FC236}">
                <a16:creationId xmlns:a16="http://schemas.microsoft.com/office/drawing/2014/main" id="{FBC7D4E0-F28F-4FD8-810C-7D4805193C44}"/>
              </a:ext>
            </a:extLst>
          </p:cNvPr>
          <p:cNvSpPr/>
          <p:nvPr/>
        </p:nvSpPr>
        <p:spPr>
          <a:xfrm>
            <a:off x="10412708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BC95D5D6-C8B1-95EA-00A4-4F8CC4449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3714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D3329639-4244-E028-1C4F-3F8FFAAB8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3439" y="5574916"/>
            <a:ext cx="3111660" cy="11049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scene3d>
            <a:camera prst="perspectiveAbove"/>
            <a:lightRig rig="threePt" dir="t"/>
          </a:scene3d>
          <a:sp3d>
            <a:bevelT w="139700" h="139700" prst="divot"/>
          </a:sp3d>
        </p:spPr>
      </p:pic>
    </p:spTree>
    <p:extLst>
      <p:ext uri="{BB962C8B-B14F-4D97-AF65-F5344CB8AC3E}">
        <p14:creationId xmlns:p14="http://schemas.microsoft.com/office/powerpoint/2010/main" val="186452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4BD32B-EC43-8BCD-ECAF-C873220AA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00B7DFA-ED68-F5FA-237E-F23AC77C9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E0E788-EEE9-3921-5C3D-D04A015001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94B96EF-D8C6-DDF9-F788-9A2127326A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8A91EA0-4BE4-C0E2-2856-9E2CC01326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5103C02-8D72-6333-60D2-8C29B03B6E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4CE4A3A-40F1-EE41-8904-FD9C5DF93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5A8FA0E-A689-3092-D42A-613DD3359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005A27F-773C-4C25-679B-A3C669D11C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B7486FA-D790-1E7E-1E0B-E48776A5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EB2D9DA-0E55-CA83-E697-A1AD55EF7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A2B060D-4847-4260-F466-EBFD2B0433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122A571-3FDB-CDF4-EB2E-705294025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21C8E0DC-A187-F145-97CB-2B1ACBB09E45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89FFE4D-6EA0-F4EC-5062-0206678EB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919F304-BB94-03EC-90EE-624D7901410B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095EF34-2A80-07B5-FE2A-3610D1F85145}"/>
              </a:ext>
            </a:extLst>
          </p:cNvPr>
          <p:cNvSpPr txBox="1"/>
          <p:nvPr/>
        </p:nvSpPr>
        <p:spPr>
          <a:xfrm>
            <a:off x="673355" y="1251152"/>
            <a:ext cx="542264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b="1" dirty="0">
                <a:solidFill>
                  <a:srgbClr val="002060"/>
                </a:solidFill>
                <a:latin typeface="Arial" panose="020B0604020202020204" pitchFamily="34" charset="0"/>
              </a:rPr>
              <a:t>WAYFINDING</a:t>
            </a:r>
          </a:p>
          <a:p>
            <a:endParaRPr lang="es-CO" sz="18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r>
              <a:rPr lang="es-ES" dirty="0"/>
              <a:t>Proceso de navegación de un lugar a otro.</a:t>
            </a:r>
          </a:p>
          <a:p>
            <a:pPr algn="just"/>
            <a:r>
              <a:rPr lang="es-ES" dirty="0"/>
              <a:t>Orientar a las personas fácilmente y tomar decisiones.</a:t>
            </a:r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41AE016-4C52-C8FB-641B-D8A5F5F0ACCB}"/>
              </a:ext>
            </a:extLst>
          </p:cNvPr>
          <p:cNvSpPr txBox="1"/>
          <p:nvPr/>
        </p:nvSpPr>
        <p:spPr>
          <a:xfrm>
            <a:off x="6095847" y="2797256"/>
            <a:ext cx="5741152" cy="31606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24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Componentes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s-CO" sz="2400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Señalización y Puntos de Referencia: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uso de señales claras de los lugares, referencias visuales.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Jerarquía de la información: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información importante </a:t>
            </a: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esta al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frente.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Consistencia: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Colores, tipografías, símbolos uniformes.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Zonas de decisión: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lugares para la tomar decisiones.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C254103-B573-7268-EA96-06740181CB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835" y="2846570"/>
            <a:ext cx="3397054" cy="34078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B917FF19-B1B5-90D2-DC35-DB90675FB02F}"/>
              </a:ext>
            </a:extLst>
          </p:cNvPr>
          <p:cNvSpPr txBox="1"/>
          <p:nvPr/>
        </p:nvSpPr>
        <p:spPr>
          <a:xfrm>
            <a:off x="4305077" y="6206048"/>
            <a:ext cx="121679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Fuente: IA</a:t>
            </a:r>
            <a:endParaRPr lang="es-CO" sz="10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8FBFA74-EB03-0B44-1810-BB62AD6BC2EE}"/>
              </a:ext>
            </a:extLst>
          </p:cNvPr>
          <p:cNvSpPr txBox="1"/>
          <p:nvPr/>
        </p:nvSpPr>
        <p:spPr>
          <a:xfrm>
            <a:off x="6294993" y="6267603"/>
            <a:ext cx="26714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hlinkClick r:id="rId4"/>
              </a:rPr>
              <a:t>https://co.hm.com/</a:t>
            </a:r>
            <a:r>
              <a:rPr lang="es-C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87322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30DD0E-1EA6-8772-1513-5C40BD09BF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324B39C-E23A-130D-9AAC-AFA8D209E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A03980-E21A-90C6-730B-456CB8081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2E96530-78A9-971B-8F53-538D98F87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563408E-E7CF-0F4A-C65A-5CB24DFF3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AB5DF9B-66D4-DF89-784E-10F237795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C6FF97D-C3CD-5AA6-B58C-49377FCDF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A87D25-F332-A1CA-BB85-E9B73CF09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726258B-0D89-0DAC-4A61-076EC107C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D19414F-2474-E3FE-06BB-AC73DD378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0A8DABD-19FF-6A77-3CC3-F56F2B710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511D1B1-B289-51C7-B439-137645669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A92F2-BABF-EF28-010F-8D077E8FB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DB568F90-577D-4A33-EA76-9E0555A92954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1F15ADE-3C94-86E2-21C5-60D38DD2E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A9D37854-81AA-7A3B-D7FF-C126CD67973E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ACC8A5F-670F-ACF0-47CF-AF3883A61438}"/>
              </a:ext>
            </a:extLst>
          </p:cNvPr>
          <p:cNvSpPr txBox="1"/>
          <p:nvPr/>
        </p:nvSpPr>
        <p:spPr>
          <a:xfrm>
            <a:off x="624663" y="1230084"/>
            <a:ext cx="60977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b="1" dirty="0">
                <a:solidFill>
                  <a:srgbClr val="002060"/>
                </a:solidFill>
                <a:latin typeface="Arial" panose="020B0604020202020204" pitchFamily="34" charset="0"/>
              </a:rPr>
              <a:t>WAYFINDING – Principios y Elementos</a:t>
            </a:r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F9ED82F3-2518-86D8-B9FF-88971E5ED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893" y="3817875"/>
            <a:ext cx="3513331" cy="29025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7" name="CuadroTexto 26">
            <a:extLst>
              <a:ext uri="{FF2B5EF4-FFF2-40B4-BE49-F238E27FC236}">
                <a16:creationId xmlns:a16="http://schemas.microsoft.com/office/drawing/2014/main" id="{7296A40E-DE98-EFC9-3A5B-4B4266F6F3C6}"/>
              </a:ext>
            </a:extLst>
          </p:cNvPr>
          <p:cNvSpPr txBox="1"/>
          <p:nvPr/>
        </p:nvSpPr>
        <p:spPr>
          <a:xfrm>
            <a:off x="8481842" y="6710517"/>
            <a:ext cx="121679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Fuente: IA</a:t>
            </a:r>
            <a:endParaRPr lang="es-CO" sz="1000" dirty="0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666671E7-F714-9BDA-0439-BE1FBFFA2431}"/>
              </a:ext>
            </a:extLst>
          </p:cNvPr>
          <p:cNvSpPr txBox="1"/>
          <p:nvPr/>
        </p:nvSpPr>
        <p:spPr>
          <a:xfrm>
            <a:off x="647539" y="1763526"/>
            <a:ext cx="4474120" cy="2666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Principios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Claridad: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diseño simple y directo.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Legibilidad: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fuentes grandes, alto contraste</a:t>
            </a: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ácil de leer.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Predecibilidad</a:t>
            </a: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entender dónde están.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Redundancia: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métodos de orientación.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Universalidad: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diseño inclusivo y accesible.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4CEE33D2-C08D-F287-DEC4-A6DA7292B898}"/>
              </a:ext>
            </a:extLst>
          </p:cNvPr>
          <p:cNvSpPr txBox="1"/>
          <p:nvPr/>
        </p:nvSpPr>
        <p:spPr>
          <a:xfrm>
            <a:off x="6322273" y="1820871"/>
            <a:ext cx="5213398" cy="197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Elementos</a:t>
            </a:r>
            <a:endParaRPr lang="es-CO" sz="1800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Mapas: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físicos y digitales.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Símbolos e Íconos: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Simples y en idiomas variados.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Señales: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Instrucciones claras.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Codificación de colores: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Asociar colores.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689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3BDB4E-EAB3-23EA-1846-EEE87ACA7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4ADDAD6-3216-206A-2B03-6C96699DD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2A0A83-EA77-175C-09B3-604E26FC2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CB8C07-22EB-F37D-6EB8-6ED87FC39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903DEDF-FCEA-0342-9877-13CDAA5B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9169BC9-4EF7-810C-8E6A-5FD5B1E34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47CF595-4B09-F2D3-DF36-848B7C128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E487FB-3D96-FAE5-9CB2-60653EFFB7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204B58C-8E6B-874D-F96D-D681833D4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B72EA12-EE16-97AB-DC04-F39804EAF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68ACF44-AF5E-56AB-8391-5AD6EFBFE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51B51D8-7D8C-B48C-2177-08DBA3A31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161049E-4CF1-B73B-316C-68AF238257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3838FAAD-66ED-172A-07A9-B89F17B968B2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CCE79C4-291F-6A4D-D898-3E0BF1B4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7B7CCF92-E7D3-0583-077A-29D518B5965B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66EB26C3-6E67-389B-AF22-66A01768FB1B}"/>
              </a:ext>
            </a:extLst>
          </p:cNvPr>
          <p:cNvSpPr txBox="1"/>
          <p:nvPr/>
        </p:nvSpPr>
        <p:spPr>
          <a:xfrm>
            <a:off x="624663" y="1230084"/>
            <a:ext cx="60977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b="1" dirty="0">
                <a:solidFill>
                  <a:srgbClr val="002060"/>
                </a:solidFill>
                <a:latin typeface="Arial" panose="020B0604020202020204" pitchFamily="34" charset="0"/>
              </a:rPr>
              <a:t>WAYFINDING – Errores y </a:t>
            </a:r>
            <a:r>
              <a:rPr lang="es-ES" sz="2000" b="1" dirty="0">
                <a:solidFill>
                  <a:srgbClr val="002060"/>
                </a:solidFill>
                <a:latin typeface="Arial" panose="020B0604020202020204" pitchFamily="34" charset="0"/>
              </a:rPr>
              <a:t>Tecnología </a:t>
            </a:r>
            <a:endParaRPr lang="es-CO" sz="2000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61AA455-37DB-5AEB-9ACD-27E1190D623F}"/>
              </a:ext>
            </a:extLst>
          </p:cNvPr>
          <p:cNvSpPr txBox="1"/>
          <p:nvPr/>
        </p:nvSpPr>
        <p:spPr>
          <a:xfrm>
            <a:off x="677310" y="1747782"/>
            <a:ext cx="6473095" cy="4727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Errores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Sobrecarga cognitiva: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Incluir mucha información.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Inconsistencia visual: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Usar diferentes estilos.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Ubicación ineficiente: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Señales mal posicionadas.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Falta de prueba con usuarios: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 verificación.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CO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20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Tecnología</a:t>
            </a:r>
            <a:endParaRPr lang="es-CO" sz="2000" dirty="0">
              <a:solidFill>
                <a:schemeClr val="accent1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Señalización digital dinámica: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Pantallas con información actualizada.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Aplicaciones móviles: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GPS y mapas.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Beacons</a:t>
            </a: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Dispositivos que envían señales.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Realidad aumentada (AR):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Usar la cámara de un dispositivo.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2513846-A37F-1A78-7868-0CEF1E1CC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2435" y="1556324"/>
            <a:ext cx="5285680" cy="28399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6FE653B8-D6A6-0174-DD65-B1BB654367E3}"/>
              </a:ext>
            </a:extLst>
          </p:cNvPr>
          <p:cNvSpPr txBox="1"/>
          <p:nvPr/>
        </p:nvSpPr>
        <p:spPr>
          <a:xfrm>
            <a:off x="7670009" y="4902748"/>
            <a:ext cx="2929260" cy="1173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dirty="0">
                <a:hlinkClick r:id="rId4"/>
              </a:rPr>
              <a:t>https://www.gov.co/</a:t>
            </a:r>
            <a:r>
              <a:rPr lang="es-CO" dirty="0"/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u="sng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https://www.lapatria.com/</a:t>
            </a:r>
            <a:endParaRPr lang="es-CO" sz="1800" u="sng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u="sng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https://www.hilton.com/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975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6EF186-7CFA-A60F-439F-C71992FC1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78C35F2-26D8-94C2-9BBB-C9F3A431E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D80712-740C-8FF2-5214-D3385DFE4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3659137-0AD2-EB08-3EB5-519D619FE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068FBB9-D675-C5E7-326D-5DA53E6F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B88F7E-E59F-D410-0813-71F330327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3117C08-00F9-F7A3-BF9D-0471BBCE93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37FF9E7-58A4-37A1-D106-652B6CA5A4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4E927B3-7FAF-2314-7E35-2A08F124D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9716644-8293-DBCC-55B4-B68D11D13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5856990-E025-4B7B-3274-CCF313411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0BEA88E-5CD8-E38A-6DEC-99323D2D5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E222C8F-A5CA-ED38-6605-6495F1EC5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BED443C9-D286-DC8D-D463-4CDE06968046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D7BC49E-206D-544F-4926-96E42C567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7107DF56-6385-D694-F20E-58C7ABB5C1B6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D7CEDB58-D87B-4BB2-DB97-A43653E9CE8A}"/>
              </a:ext>
            </a:extLst>
          </p:cNvPr>
          <p:cNvSpPr txBox="1"/>
          <p:nvPr/>
        </p:nvSpPr>
        <p:spPr>
          <a:xfrm>
            <a:off x="547962" y="1154772"/>
            <a:ext cx="6097772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b="1" dirty="0">
                <a:solidFill>
                  <a:srgbClr val="002060"/>
                </a:solidFill>
                <a:latin typeface="Arial" panose="020B0604020202020204" pitchFamily="34" charset="0"/>
              </a:rPr>
              <a:t>BREADCRUMBS</a:t>
            </a:r>
          </a:p>
          <a:p>
            <a:endParaRPr lang="es-CO" sz="2000" b="1" dirty="0">
              <a:solidFill>
                <a:srgbClr val="002060"/>
              </a:solidFill>
              <a:latin typeface="Arial" panose="020B0604020202020204" pitchFamily="34" charset="0"/>
            </a:endParaRPr>
          </a:p>
          <a:p>
            <a:r>
              <a:rPr lang="es-ES" sz="2000" dirty="0"/>
              <a:t>Migas de pan (Hansel y Gretel marcaban el camino).</a:t>
            </a:r>
          </a:p>
          <a:p>
            <a:r>
              <a:rPr lang="es-ES" sz="2000" dirty="0"/>
              <a:t>Propósito de mostrar el camino de navegación.</a:t>
            </a:r>
          </a:p>
          <a:p>
            <a:r>
              <a:rPr lang="es-ES" sz="2000" dirty="0"/>
              <a:t>Permite ubicar al usuario.</a:t>
            </a:r>
          </a:p>
          <a:p>
            <a:endParaRPr lang="es-ES" sz="2000" dirty="0"/>
          </a:p>
          <a:p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Ejemplo: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Home &gt; Categoría &gt; Subcategoría &gt; Página actual</a:t>
            </a:r>
            <a:endParaRPr lang="es-CO" sz="2000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4C4687C1-1154-07A1-E376-DA96BA7A0820}"/>
              </a:ext>
            </a:extLst>
          </p:cNvPr>
          <p:cNvSpPr txBox="1"/>
          <p:nvPr/>
        </p:nvSpPr>
        <p:spPr>
          <a:xfrm>
            <a:off x="10141306" y="6528690"/>
            <a:ext cx="71895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Fuente: IA</a:t>
            </a:r>
            <a:endParaRPr lang="es-CO" sz="8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CE494425-6588-96A6-F32C-A7A90D6FF9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383" r="7882"/>
          <a:stretch/>
        </p:blipFill>
        <p:spPr>
          <a:xfrm>
            <a:off x="7853645" y="1040053"/>
            <a:ext cx="3512560" cy="3498180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0F7AE468-7C38-9D6E-9B77-BCF1442C73F6}"/>
              </a:ext>
            </a:extLst>
          </p:cNvPr>
          <p:cNvSpPr txBox="1"/>
          <p:nvPr/>
        </p:nvSpPr>
        <p:spPr>
          <a:xfrm>
            <a:off x="7853644" y="3871955"/>
            <a:ext cx="3006613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600" dirty="0"/>
              <a:t>https://co.pinterest.com/pin/394487248593608325/</a:t>
            </a:r>
          </a:p>
        </p:txBody>
      </p:sp>
      <p:pic>
        <p:nvPicPr>
          <p:cNvPr id="28" name="Imagen 27">
            <a:extLst>
              <a:ext uri="{FF2B5EF4-FFF2-40B4-BE49-F238E27FC236}">
                <a16:creationId xmlns:a16="http://schemas.microsoft.com/office/drawing/2014/main" id="{C221AD37-FFC5-5494-9E95-A1DD6B80FE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8251" y="4708721"/>
            <a:ext cx="3244670" cy="18424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5" name="CuadroTexto 34">
            <a:extLst>
              <a:ext uri="{FF2B5EF4-FFF2-40B4-BE49-F238E27FC236}">
                <a16:creationId xmlns:a16="http://schemas.microsoft.com/office/drawing/2014/main" id="{1369469B-C3CB-F7A3-B980-C90E0D3F4467}"/>
              </a:ext>
            </a:extLst>
          </p:cNvPr>
          <p:cNvSpPr txBox="1"/>
          <p:nvPr/>
        </p:nvSpPr>
        <p:spPr>
          <a:xfrm>
            <a:off x="547962" y="5514753"/>
            <a:ext cx="3575197" cy="7745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u="sng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https://www.bk.com.co/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u="sng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https://www.papajohns.com.co/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2B2F57EF-94E5-F596-B5D6-823C3A06183B}"/>
              </a:ext>
            </a:extLst>
          </p:cNvPr>
          <p:cNvSpPr txBox="1"/>
          <p:nvPr/>
        </p:nvSpPr>
        <p:spPr>
          <a:xfrm>
            <a:off x="4436483" y="5473159"/>
            <a:ext cx="2962559" cy="7745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u="sng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7"/>
              </a:rPr>
              <a:t>https://pixelmas.com/</a:t>
            </a:r>
            <a:endParaRPr lang="es-CO" sz="1800" u="sng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https://www.unilibre.edu.co/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s-CO" u="sng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AD9D5912-8096-74FE-B63D-0A7782526084}"/>
              </a:ext>
            </a:extLst>
          </p:cNvPr>
          <p:cNvSpPr txBox="1"/>
          <p:nvPr/>
        </p:nvSpPr>
        <p:spPr>
          <a:xfrm>
            <a:off x="547962" y="3584213"/>
            <a:ext cx="28382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hlinkClick r:id="rId9"/>
              </a:rPr>
              <a:t>https://www.adidas.co/</a:t>
            </a:r>
            <a:r>
              <a:rPr lang="es-CO" dirty="0"/>
              <a:t> </a:t>
            </a:r>
          </a:p>
        </p:txBody>
      </p:sp>
      <p:pic>
        <p:nvPicPr>
          <p:cNvPr id="40" name="Imagen 39">
            <a:extLst>
              <a:ext uri="{FF2B5EF4-FFF2-40B4-BE49-F238E27FC236}">
                <a16:creationId xmlns:a16="http://schemas.microsoft.com/office/drawing/2014/main" id="{3E7B7773-CAB7-B60B-F7E4-42F5A0C1BD8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78124" y="3778023"/>
            <a:ext cx="2838214" cy="1167990"/>
          </a:xfrm>
          <a:prstGeom prst="rect">
            <a:avLst/>
          </a:prstGeom>
        </p:spPr>
      </p:pic>
      <p:sp>
        <p:nvSpPr>
          <p:cNvPr id="42" name="CuadroTexto 41">
            <a:extLst>
              <a:ext uri="{FF2B5EF4-FFF2-40B4-BE49-F238E27FC236}">
                <a16:creationId xmlns:a16="http://schemas.microsoft.com/office/drawing/2014/main" id="{0CF84BFA-59F3-DAF6-FC27-A988AEE87DC8}"/>
              </a:ext>
            </a:extLst>
          </p:cNvPr>
          <p:cNvSpPr txBox="1"/>
          <p:nvPr/>
        </p:nvSpPr>
        <p:spPr>
          <a:xfrm>
            <a:off x="601725" y="3931423"/>
            <a:ext cx="276150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</a:rPr>
              <a:t>Q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uiero comprar </a:t>
            </a:r>
            <a:r>
              <a:rPr lang="es-C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Tenis </a:t>
            </a:r>
            <a:r>
              <a:rPr lang="es-CO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Sambae</a:t>
            </a:r>
            <a:r>
              <a:rPr lang="es-CO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modelo  IE9105 </a:t>
            </a:r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para mujer.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788107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603F4F-3F11-47F6-D15C-5FF41EAD2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54C9AA0-13D4-2D39-49A2-B8849A5AE1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4864A3-CEE4-A458-1EE9-DFC70CD16D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39D83A2-AB25-2046-82BB-B8134B99F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D6AE6E-C596-011D-759D-17D3B741B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FAE8DF-2B6C-6D5D-F90D-D91D31466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82E3BB0-6ACE-B235-9508-DB893D91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6C4445B-BC76-F028-5A49-5630B43179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E6DD4A6-0821-7DFC-24D1-F79850AF2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70EEF79-D9ED-E311-A37A-BF28EF566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DE82342-06F8-2298-DB23-2D8E39E1DB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2032A38-A159-CFFA-4D37-0C0E11429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0F91C9D-67FD-0D8B-6D48-9A80AF2078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5DD581C8-A964-54B8-BAA7-71785AF45919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701EC84-1813-3982-5508-8DFEE84EF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7F2B70C4-F7A7-5F24-4C9A-67E7777F372C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EB354672-D11D-227E-2135-DF6EAA2C0B4B}"/>
              </a:ext>
            </a:extLst>
          </p:cNvPr>
          <p:cNvSpPr txBox="1"/>
          <p:nvPr/>
        </p:nvSpPr>
        <p:spPr>
          <a:xfrm>
            <a:off x="570041" y="1673099"/>
            <a:ext cx="60977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000" b="1" dirty="0">
                <a:solidFill>
                  <a:srgbClr val="002060"/>
                </a:solidFill>
                <a:latin typeface="Arial" panose="020B0604020202020204" pitchFamily="34" charset="0"/>
              </a:rPr>
              <a:t>BREADCRUMBS -  Tipos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5DBD0DD-6D62-3523-91E7-FBAB5CE06481}"/>
              </a:ext>
            </a:extLst>
          </p:cNvPr>
          <p:cNvSpPr txBox="1"/>
          <p:nvPr/>
        </p:nvSpPr>
        <p:spPr>
          <a:xfrm>
            <a:off x="570041" y="2414797"/>
            <a:ext cx="6512058" cy="3538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b="1" dirty="0" err="1">
                <a:solidFill>
                  <a:schemeClr val="accent1">
                    <a:lumMod val="75000"/>
                  </a:schemeClr>
                </a:solidFill>
              </a:rPr>
              <a:t>Location-based</a:t>
            </a:r>
            <a:r>
              <a:rPr lang="es-CO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s-CO" dirty="0"/>
              <a:t>posición actual del usuario en la jerarquía del sitio.</a:t>
            </a:r>
          </a:p>
          <a:p>
            <a:r>
              <a:rPr lang="es-CO" dirty="0"/>
              <a:t>Ej:  Inicio &gt; Electrodomésticos&gt; Refrigeración&gt; Nevecones</a:t>
            </a:r>
          </a:p>
          <a:p>
            <a:r>
              <a:rPr lang="es-CO" dirty="0">
                <a:hlinkClick r:id="rId3"/>
              </a:rPr>
              <a:t>https://www.exito.com</a:t>
            </a:r>
            <a:endParaRPr lang="es-CO" dirty="0"/>
          </a:p>
          <a:p>
            <a:endParaRPr lang="es-CO" dirty="0"/>
          </a:p>
          <a:p>
            <a:r>
              <a:rPr lang="es-CO" b="1" dirty="0" err="1">
                <a:solidFill>
                  <a:schemeClr val="accent1">
                    <a:lumMod val="75000"/>
                  </a:schemeClr>
                </a:solidFill>
              </a:rPr>
              <a:t>Path-based</a:t>
            </a:r>
            <a:r>
              <a:rPr lang="es-CO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s-CO" dirty="0"/>
              <a:t>recorrido del usuario que siguió.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Ej:  Inicio &gt; </a:t>
            </a:r>
            <a:r>
              <a:rPr lang="es-CO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úsqueda &gt; Resultados &gt; Detalle</a:t>
            </a:r>
            <a:r>
              <a:rPr lang="es-CO" sz="18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del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producto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s-CO" dirty="0">
                <a:hlinkClick r:id="rId3"/>
              </a:rPr>
              <a:t>https://www.exito.com</a:t>
            </a:r>
            <a:endParaRPr lang="es-CO" dirty="0"/>
          </a:p>
          <a:p>
            <a:endParaRPr lang="es-CO" dirty="0"/>
          </a:p>
          <a:p>
            <a:r>
              <a:rPr lang="es-CO" b="1" dirty="0" err="1">
                <a:solidFill>
                  <a:schemeClr val="accent1">
                    <a:lumMod val="75000"/>
                  </a:schemeClr>
                </a:solidFill>
              </a:rPr>
              <a:t>Attribute-based</a:t>
            </a:r>
            <a:r>
              <a:rPr lang="es-CO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s-CO" dirty="0"/>
              <a:t>Muestran los atributos o filtros aplicados al contenido.</a:t>
            </a:r>
          </a:p>
          <a:p>
            <a:r>
              <a:rPr lang="es-CO" dirty="0"/>
              <a:t>Ej:  Camisetas de hombre Negras</a:t>
            </a:r>
          </a:p>
          <a:p>
            <a:r>
              <a:rPr lang="es-CO" dirty="0">
                <a:hlinkClick r:id="rId3"/>
              </a:rPr>
              <a:t>https://www.exito.com</a:t>
            </a:r>
            <a:endParaRPr lang="es-CO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83E2F466-E680-4F67-FDB1-793ABF1AC3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0496" y="4322879"/>
            <a:ext cx="1677631" cy="2100057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AC34E065-5E74-F105-952A-087447D4C8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7488" y="1712931"/>
            <a:ext cx="3295710" cy="225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007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FFAD69-495A-89D5-001B-07632A4A8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DFE977A-41BE-6203-F236-59BD6F484B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787318-0E22-86A1-4E22-66A95B7E7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D9AF307-FE59-71BD-6F09-54B0B52CF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82795D-E3BE-0BA1-F377-6BDEF94BA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3C320FA-7D79-02DB-7839-1B92263784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E8324FE-0D1F-5AC3-97D9-EF9E4B9D0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33DBE2B-C9CD-EC8A-2BFE-AF8EAF5F6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DB65513-9F7A-2319-68F7-F263041CB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D0FCDBE-624D-CB6A-23EC-B3990917F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3042657-8281-061F-7B93-CBFB9CEFB0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C0134EA-A9E6-CB91-6FDF-2A6AC378E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40D7BAF-6BF2-C6A2-078B-BC3452DCD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EE1AF7B2-CE2D-4EE4-5533-A6183B0A5E8A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DA5D0A9-048E-248C-F9F6-8781D5624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A2C92E4-0E19-5C14-F5DB-17F4C32A3047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6E8BFC41-B542-04FE-1738-35925EBF15A1}"/>
              </a:ext>
            </a:extLst>
          </p:cNvPr>
          <p:cNvSpPr txBox="1"/>
          <p:nvPr/>
        </p:nvSpPr>
        <p:spPr>
          <a:xfrm>
            <a:off x="609811" y="1354312"/>
            <a:ext cx="60977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2400" b="1" dirty="0">
                <a:solidFill>
                  <a:srgbClr val="002060"/>
                </a:solidFill>
              </a:rPr>
              <a:t>BREADCRUMBS - </a:t>
            </a:r>
            <a:r>
              <a:rPr lang="es-CO" sz="2400" b="1" dirty="0">
                <a:solidFill>
                  <a:schemeClr val="accent1">
                    <a:lumMod val="50000"/>
                  </a:schemeClr>
                </a:solidFill>
                <a:effectLst/>
                <a:ea typeface="Calibri" panose="020F0502020204030204" pitchFamily="34" charset="0"/>
                <a:cs typeface="Calibri" panose="020F0502020204030204" pitchFamily="34" charset="0"/>
              </a:rPr>
              <a:t>Mejores Prácticas Diseño</a:t>
            </a:r>
            <a:endParaRPr lang="es-CO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0C9728D-9753-89B7-2431-62E3B339A2EF}"/>
              </a:ext>
            </a:extLst>
          </p:cNvPr>
          <p:cNvSpPr txBox="1"/>
          <p:nvPr/>
        </p:nvSpPr>
        <p:spPr>
          <a:xfrm>
            <a:off x="633992" y="2470002"/>
            <a:ext cx="6097772" cy="3760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Colocación: 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ubicados en la parte superior de la página.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Inicio siempre incluido: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primer enlace debe llevar al "Inicio“.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Jerarquía clara: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orden con la estructura jerárquica del sitio.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Separadores intuitivos: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Usa separadores fáciles  &gt;  /  , evita caracteres confusos  |    :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Inicio &gt; Categoría &gt; Subcategoría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Enlaces </a:t>
            </a:r>
            <a:r>
              <a:rPr lang="es-CO" sz="1800" b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clicables</a:t>
            </a: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Todos los niveles de la jerarquía deben ser </a:t>
            </a:r>
            <a:r>
              <a:rPr lang="es-CO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clicables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Legibilidad: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Usa un tamaño de fuente adecuado.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Evita redundancias: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repitas el nombre de la página actual.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EEE1597-206D-50FC-6FBA-2E055ECBB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516" y="1932570"/>
            <a:ext cx="4461380" cy="182899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9ED984A-7B43-9645-14A3-D4E30292BADA}"/>
              </a:ext>
            </a:extLst>
          </p:cNvPr>
          <p:cNvSpPr txBox="1"/>
          <p:nvPr/>
        </p:nvSpPr>
        <p:spPr>
          <a:xfrm>
            <a:off x="7392516" y="1437340"/>
            <a:ext cx="33630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hlinkClick r:id="rId4"/>
              </a:rPr>
              <a:t>https://www.tennis.com.co/</a:t>
            </a:r>
            <a:r>
              <a:rPr lang="es-CO" dirty="0"/>
              <a:t> 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B8143E9D-5BE8-F3BE-0705-FE17164EEE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4973" y="4634425"/>
            <a:ext cx="4267215" cy="2088488"/>
          </a:xfrm>
          <a:prstGeom prst="rect">
            <a:avLst/>
          </a:prstGeom>
        </p:spPr>
      </p:pic>
      <p:sp>
        <p:nvSpPr>
          <p:cNvPr id="26" name="CuadroTexto 25">
            <a:extLst>
              <a:ext uri="{FF2B5EF4-FFF2-40B4-BE49-F238E27FC236}">
                <a16:creationId xmlns:a16="http://schemas.microsoft.com/office/drawing/2014/main" id="{3F4B6F77-FCB9-E008-8A5F-C0998A46CC32}"/>
              </a:ext>
            </a:extLst>
          </p:cNvPr>
          <p:cNvSpPr txBox="1"/>
          <p:nvPr/>
        </p:nvSpPr>
        <p:spPr>
          <a:xfrm>
            <a:off x="7392515" y="4274158"/>
            <a:ext cx="33630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>
                <a:hlinkClick r:id="rId6"/>
              </a:rPr>
              <a:t>https://www.exito.com</a:t>
            </a:r>
            <a:r>
              <a:rPr lang="es-C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79998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678E9-4802-D273-8938-0BA20933C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80BD1BC-CC70-BC6A-5088-3E2FB2188E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085CAD-71F2-C6BF-E009-2DBA38F68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186F5D9-BE89-2FE4-F6BD-E7415AC86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84E02F6-B4BA-DEB1-D57C-C5D6C397B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0C2AA3C-C6E9-768A-2F0A-E108604A0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AF04580-FCCB-16F0-461A-54766CA45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2A5DFF6-EDCA-F370-4109-72E6CD35C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A444267-BEFA-BC2D-0778-9D7657862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D909263-39E5-3F1F-8DCB-3D714D2F9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DF70786-DC9D-8C2F-AB96-CC6F3D44D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A67543B-6417-2795-2852-5500877098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4C6E7EE-E5CF-A9C6-FE1E-3B5704C03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B1E27404-ADDE-37B0-6F19-586B6DCF8D7A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2C5838D-954F-16C7-6B1C-A3EE2B968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173AF9E6-D39F-6C6B-FBF8-86B51FA2C614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F4F45A76-D31B-CDCE-0430-559C5F72F85C}"/>
              </a:ext>
            </a:extLst>
          </p:cNvPr>
          <p:cNvSpPr txBox="1"/>
          <p:nvPr/>
        </p:nvSpPr>
        <p:spPr>
          <a:xfrm>
            <a:off x="624663" y="1230084"/>
            <a:ext cx="60977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rgbClr val="002060"/>
                </a:solidFill>
                <a:latin typeface="Arial" panose="020B0604020202020204" pitchFamily="34" charset="0"/>
              </a:rPr>
              <a:t>WIREFRAME - Elementos</a:t>
            </a:r>
            <a:endParaRPr lang="es-CO" sz="2000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63436EA-5553-0F17-10FB-9E8D72E43471}"/>
              </a:ext>
            </a:extLst>
          </p:cNvPr>
          <p:cNvSpPr txBox="1"/>
          <p:nvPr/>
        </p:nvSpPr>
        <p:spPr>
          <a:xfrm>
            <a:off x="624663" y="1639211"/>
            <a:ext cx="11017367" cy="652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Representan esquemas visuales básicos que organizan y estructuran el contenido</a:t>
            </a:r>
            <a:r>
              <a:rPr lang="es-CO" dirty="0">
                <a:latin typeface="Calibri" panose="020F0502020204030204" pitchFamily="34" charset="0"/>
                <a:ea typeface="Calibri" panose="020F0502020204030204" pitchFamily="34" charset="0"/>
              </a:rPr>
              <a:t> en el sitio web.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Boceto simple muestra la estructura de una pantalla (Jerarquía, distribución y navegación.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2CBF93E-6745-2617-487A-F3EA1B0F4EB4}"/>
              </a:ext>
            </a:extLst>
          </p:cNvPr>
          <p:cNvSpPr txBox="1"/>
          <p:nvPr/>
        </p:nvSpPr>
        <p:spPr>
          <a:xfrm>
            <a:off x="716911" y="3117749"/>
            <a:ext cx="6097772" cy="237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Encabezado: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Título, logo y barra de navegación.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Contenido principal: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Área para mostrar el contenido relevante.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Barra lateral: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Opcional, para elementos secundarios.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Pie de página: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Información adicional.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Elementos interactivos: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Botones, menús desplegables.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Jerarquía visual: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Diferentes tamaños de bloques y ubicaciones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918921F-9A40-24F6-27AA-52C88252F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9754" y="2325372"/>
            <a:ext cx="4938146" cy="3976437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DAA290BB-FFD7-EF0B-07BC-C3D8CD095FBD}"/>
              </a:ext>
            </a:extLst>
          </p:cNvPr>
          <p:cNvSpPr txBox="1"/>
          <p:nvPr/>
        </p:nvSpPr>
        <p:spPr>
          <a:xfrm>
            <a:off x="8985679" y="6301810"/>
            <a:ext cx="286907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800" dirty="0"/>
              <a:t>Fuente: https://blogs.ugr.es/tecweb/mockup-arquitectura-web/</a:t>
            </a:r>
          </a:p>
        </p:txBody>
      </p:sp>
    </p:spTree>
    <p:extLst>
      <p:ext uri="{BB962C8B-B14F-4D97-AF65-F5344CB8AC3E}">
        <p14:creationId xmlns:p14="http://schemas.microsoft.com/office/powerpoint/2010/main" val="3765291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78990D-947C-DD55-A52B-16467EA7A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7499E77-ED40-D888-35A6-4DEF405DA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8E2453-E112-C9A7-2AB3-50CCE286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3AE095F-D23A-9486-B39B-2C5957C74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E586C34-43F5-CA0D-7A39-E7F70C43DE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72571BE-A57E-8E80-A69D-C693B3C53D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87D8DEC-25EE-5992-B43A-023695F70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9AA1D0-3AF9-B7DE-4F74-E9CCE4659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8807F5F-401C-5312-8A79-9C6C3B49A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4A92AA3-F1F2-12A8-C0C8-A6838995D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C2E8DCB-56A8-E628-5EE5-B86ADC4692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69FCDF4-A970-46F9-0ECF-350C4A351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B6967ED-EA54-F4C4-FC3E-C0837D970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ángulo 33">
            <a:extLst>
              <a:ext uri="{FF2B5EF4-FFF2-40B4-BE49-F238E27FC236}">
                <a16:creationId xmlns:a16="http://schemas.microsoft.com/office/drawing/2014/main" id="{A1C48347-BD97-CEB9-1BE7-28928EEA02C0}"/>
              </a:ext>
            </a:extLst>
          </p:cNvPr>
          <p:cNvSpPr/>
          <p:nvPr/>
        </p:nvSpPr>
        <p:spPr>
          <a:xfrm>
            <a:off x="10338280" y="4322879"/>
            <a:ext cx="521978" cy="3144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2325E69-3DD5-9514-C08D-E7F67E56C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34" y="92884"/>
            <a:ext cx="3111660" cy="110495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BCD2406-2F85-BC5C-5515-7A76BC0D0F61}"/>
              </a:ext>
            </a:extLst>
          </p:cNvPr>
          <p:cNvSpPr txBox="1"/>
          <p:nvPr/>
        </p:nvSpPr>
        <p:spPr>
          <a:xfrm>
            <a:off x="3249362" y="405731"/>
            <a:ext cx="82863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3200" b="1" i="0" u="none" strike="noStrike" baseline="0" dirty="0">
                <a:solidFill>
                  <a:srgbClr val="FF0000"/>
                </a:solidFill>
                <a:latin typeface="Arial" panose="020B0604020202020204" pitchFamily="34" charset="0"/>
              </a:rPr>
              <a:t>ARQUITECTURA DE LA INFORMACIÓN</a:t>
            </a:r>
            <a:endParaRPr lang="es-CO" sz="3200" b="0" i="0" u="none" strike="noStrike" baseline="0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E60043E7-E885-B575-7089-594F95EC88E9}"/>
              </a:ext>
            </a:extLst>
          </p:cNvPr>
          <p:cNvSpPr txBox="1"/>
          <p:nvPr/>
        </p:nvSpPr>
        <p:spPr>
          <a:xfrm>
            <a:off x="624663" y="1230084"/>
            <a:ext cx="60977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rgbClr val="002060"/>
                </a:solidFill>
                <a:latin typeface="Arial" panose="020B0604020202020204" pitchFamily="34" charset="0"/>
              </a:rPr>
              <a:t>WIREFRAME - Tipos</a:t>
            </a:r>
            <a:endParaRPr lang="es-CO" sz="2000" b="1" dirty="0">
              <a:solidFill>
                <a:srgbClr val="002060"/>
              </a:solidFill>
              <a:latin typeface="Arial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AB134A5-0462-9E1B-2152-D0686B88019B}"/>
              </a:ext>
            </a:extLst>
          </p:cNvPr>
          <p:cNvSpPr txBox="1"/>
          <p:nvPr/>
        </p:nvSpPr>
        <p:spPr>
          <a:xfrm>
            <a:off x="624663" y="1599416"/>
            <a:ext cx="10886275" cy="1173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Baja fidelidad: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Bocetos simples.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Media fidelidad:  </a:t>
            </a:r>
            <a:r>
              <a:rPr lang="es-E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ve el nombre de cada categoría, algo cercano a la realidad.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O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Alta fidelidad: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Terminado</a:t>
            </a:r>
            <a:r>
              <a:rPr lang="es-CO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s-CO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 detalle con colores como va quedar.</a:t>
            </a:r>
            <a:endParaRPr lang="es-CO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112CED5E-F25F-2877-0DA8-F6DB2D22FF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8" t="7893" r="4465" b="5599"/>
          <a:stretch/>
        </p:blipFill>
        <p:spPr bwMode="auto">
          <a:xfrm>
            <a:off x="588083" y="3176788"/>
            <a:ext cx="5295219" cy="3713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n 6" descr="Imagen que contiene Forma&#10;&#10;Descripción generada automáticamente">
            <a:extLst>
              <a:ext uri="{FF2B5EF4-FFF2-40B4-BE49-F238E27FC236}">
                <a16:creationId xmlns:a16="http://schemas.microsoft.com/office/drawing/2014/main" id="{93A9C580-D0D9-4692-86F1-85F1820556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1080" y="2988445"/>
            <a:ext cx="5486449" cy="379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4069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6388</TotalTime>
  <Words>1234</Words>
  <Application>Microsoft Office PowerPoint</Application>
  <PresentationFormat>Panorámica</PresentationFormat>
  <Paragraphs>163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SQL SERVER</dc:title>
  <dc:creator>linda francoise caicedo morea</dc:creator>
  <cp:lastModifiedBy>Linda Françoise Caicedo Morea</cp:lastModifiedBy>
  <cp:revision>423</cp:revision>
  <dcterms:created xsi:type="dcterms:W3CDTF">2021-08-01T22:16:13Z</dcterms:created>
  <dcterms:modified xsi:type="dcterms:W3CDTF">2025-01-23T23:04:05Z</dcterms:modified>
</cp:coreProperties>
</file>

<file path=docProps/thumbnail.jpeg>
</file>